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880">
          <p15:clr>
            <a:srgbClr val="A4A3A4"/>
          </p15:clr>
        </p15:guide>
        <p15:guide id="3" pos="5564">
          <p15:clr>
            <a:srgbClr val="9AA0A6"/>
          </p15:clr>
        </p15:guide>
        <p15:guide id="4" pos="196">
          <p15:clr>
            <a:srgbClr val="9AA0A6"/>
          </p15:clr>
        </p15:guide>
        <p15:guide id="5" orient="horz" pos="1802">
          <p15:clr>
            <a:srgbClr val="9AA0A6"/>
          </p15:clr>
        </p15:guide>
        <p15:guide id="6" orient="horz" pos="64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6"/>
    <p:restoredTop sz="94719"/>
  </p:normalViewPr>
  <p:slideViewPr>
    <p:cSldViewPr snapToGrid="0">
      <p:cViewPr varScale="1">
        <p:scale>
          <a:sx n="192" d="100"/>
          <a:sy n="192" d="100"/>
        </p:scale>
        <p:origin x="1200" y="176"/>
      </p:cViewPr>
      <p:guideLst>
        <p:guide orient="horz" pos="2880"/>
        <p:guide pos="2880"/>
        <p:guide pos="5564"/>
        <p:guide pos="196"/>
        <p:guide orient="horz" pos="1802"/>
        <p:guide orient="horz" pos="6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112b637a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112b637a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0c7f0c9c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0c7f0c9c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0c7f0c9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0c7f0c9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Random, Round-robin, Delay, Backpressure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Focus specifically on Backpressure - need to get this concept across quickly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12b637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12b637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112b637a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112b637a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12b637ae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112b637ae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0c7f0c9c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0c7f0c9c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1bcf62d22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1bcf62d22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Price Auction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 representing each - then show the bids and bid prices?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1bcf62d2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1bcf62d2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Price Auction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 representing each - then show the bids and bid prices?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112b637a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112b637a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Taking the VCG mechanism 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Lay out how this works on the Toy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0c7f0c9c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0c7f0c9c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1bcf62d2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1bcf62d22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how it works on the illustrated setup?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1bcf62d22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1bcf62d22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slide with the math?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1bcf62d22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1bcf62d22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 because we didn’t move a flight last time, we caused more delay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Bring back the idea from backpressure - decisions at the front affect everyone in the “chain”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Solution: instead of considering each agent at the front as bidder, consider every chain as a bidder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Resolve the most pressing chain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1bcf62d2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1bcf62d2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Need to consider subconflicts as well, how do we deal between the two chains there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1bcf62d2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1bcf62d2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Solution: instead of considering each agent at the front as bidder, consider every chain as a bidder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Resolve the most pressing chain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1bcf62d22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1bcf62d22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New problem: who pays for the combined bid?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Assume proportional division - bids are truthful, so the more benefit you got the more you should pay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0c7f0c9c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0c7f0c9c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demonstrating the mechanism visually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0c7f0c9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0c7f0c9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1bcf62d22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1bcf62d22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evaluated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Random, RoundRobin, Backpressure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Secondprice, Secondback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Cost is allocated randomly (uniform?)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care how they perform in efficiency and fairness, both for all flights and among operators of flights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112b637a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112b637a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Efficiency is the minimum amount of delay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0c7f0c9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0c7f0c9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AAM will have congestion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Traditional ATM is not sufficient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resort to protocol methods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112b637a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112b637a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0c7f0c9c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0c7f0c9c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112b637a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112b637a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lower right is better - minimize delay = max efficiency, min standev = max fairness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Backpressure methods are pretty good - Secondback is competitive on delay, less fair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metrics - Secondback clearly outperforms in all cases, Secondprice follows sort of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112b637a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112b637ae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grouping flights into operators - want to make sure operators are fairly treated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random grouping of flights into operator groups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112b637a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112b637a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0c7f0c9c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0c7f0c9c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0c7f0c9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0c7f0c9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112b637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112b637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0c7f0c9c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0c7f0c9c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112b637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112b637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1bcf62d22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1bcf62d22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0c7f0c9c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0c7f0c9c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c7f0c9c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c7f0c9c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 scenario - we assume identical sectors, each with a capacity of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control method is controlling entry/exit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65700" y="4793125"/>
            <a:ext cx="9275400" cy="3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" name="Google Shape;18;p3"/>
          <p:cNvSpPr txBox="1"/>
          <p:nvPr/>
        </p:nvSpPr>
        <p:spPr>
          <a:xfrm>
            <a:off x="0" y="4793125"/>
            <a:ext cx="17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ICRAT ‘22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65700" y="4793125"/>
            <a:ext cx="9275400" cy="3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1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0" y="4793125"/>
            <a:ext cx="17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ICRAT ‘22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-65700" y="4793125"/>
            <a:ext cx="9275400" cy="3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1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3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0" y="4793125"/>
            <a:ext cx="17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ICRAT ‘22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-65700" y="4793125"/>
            <a:ext cx="9275400" cy="3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1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0" y="4793125"/>
            <a:ext cx="17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ICRAT ‘22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-65700" y="4793125"/>
            <a:ext cx="9275400" cy="3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1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0" y="4793125"/>
            <a:ext cx="17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ICRAT ‘22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 l="29236" t="33846" r="29240" b="33850"/>
          <a:stretch/>
        </p:blipFill>
        <p:spPr>
          <a:xfrm>
            <a:off x="8022300" y="76175"/>
            <a:ext cx="1057925" cy="4701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Cost-Aware Congestion Management Protocols for Advanced Air Mobility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Qin, Hamsa Balakrishnan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ICRAT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Setup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411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x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 cost p(x)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Next sector S(x)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Submits bid B(x)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 truthfulness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Marked as (x, B(x))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Arrow is S(x)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329" y="852675"/>
            <a:ext cx="3712466" cy="343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[0,0,0,&quot;https://www.codecogs.com/eqnedit.php?latex=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150" y="-328225"/>
            <a:ext cx="113925" cy="1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descr="B(x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525" y="-397925"/>
            <a:ext cx="9525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Protocol 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on prioritization methods in the context of the protocol in Chris’s paper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 gridlock, then resolves by backpressure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Prioritization Methods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158" name="Google Shape;158;p24"/>
          <p:cNvCxnSpPr/>
          <p:nvPr/>
        </p:nvCxnSpPr>
        <p:spPr>
          <a:xfrm>
            <a:off x="455550" y="2865775"/>
            <a:ext cx="823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4572000" y="1192700"/>
            <a:ext cx="0" cy="336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Scenario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Consider this scenario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00" y="852675"/>
            <a:ext cx="3712466" cy="343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200" y="2261975"/>
            <a:ext cx="2148525" cy="21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49" y="2329448"/>
            <a:ext cx="484575" cy="4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3421137" y="1621350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3421137" y="218102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3421137" y="2740708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3925755" y="190118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3925755" y="2460868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2911425" y="2460868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2911425" y="190118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3925755" y="134138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2911430" y="134138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2403205" y="1621343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3421130" y="106168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2403205" y="2740689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911430" y="3020643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2403205" y="2181014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3421130" y="3300393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3925755" y="3020643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4439055" y="2740693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4439055" y="2181018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4439055" y="1621343"/>
            <a:ext cx="646200" cy="55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Aware Prioritization Methods 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Vickrey-Clarke-Groves (Second Price Auctions)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125" y="1349325"/>
            <a:ext cx="931750" cy="9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7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1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9"/>
          <p:cNvGrpSpPr/>
          <p:nvPr/>
        </p:nvGrpSpPr>
        <p:grpSpPr>
          <a:xfrm>
            <a:off x="2038500" y="2660575"/>
            <a:ext cx="438075" cy="400200"/>
            <a:chOff x="2038500" y="2660575"/>
            <a:chExt cx="438075" cy="400200"/>
          </a:xfrm>
        </p:grpSpPr>
        <p:sp>
          <p:nvSpPr>
            <p:cNvPr id="222" name="Google Shape;222;p29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3" name="Google Shape;22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9"/>
          <p:cNvGrpSpPr/>
          <p:nvPr/>
        </p:nvGrpSpPr>
        <p:grpSpPr>
          <a:xfrm>
            <a:off x="3573363" y="2660575"/>
            <a:ext cx="438075" cy="400200"/>
            <a:chOff x="2038500" y="2660575"/>
            <a:chExt cx="438075" cy="400200"/>
          </a:xfrm>
        </p:grpSpPr>
        <p:sp>
          <p:nvSpPr>
            <p:cNvPr id="225" name="Google Shape;225;p29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6" name="Google Shape;226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29"/>
          <p:cNvGrpSpPr/>
          <p:nvPr/>
        </p:nvGrpSpPr>
        <p:grpSpPr>
          <a:xfrm>
            <a:off x="5132563" y="2660575"/>
            <a:ext cx="438075" cy="400200"/>
            <a:chOff x="2038500" y="2660575"/>
            <a:chExt cx="438075" cy="400200"/>
          </a:xfrm>
        </p:grpSpPr>
        <p:sp>
          <p:nvSpPr>
            <p:cNvPr id="228" name="Google Shape;228;p29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9" name="Google Shape;22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29"/>
          <p:cNvGrpSpPr/>
          <p:nvPr/>
        </p:nvGrpSpPr>
        <p:grpSpPr>
          <a:xfrm>
            <a:off x="6691775" y="2660575"/>
            <a:ext cx="438075" cy="400200"/>
            <a:chOff x="2038500" y="2660575"/>
            <a:chExt cx="438075" cy="400200"/>
          </a:xfrm>
        </p:grpSpPr>
        <p:sp>
          <p:nvSpPr>
            <p:cNvPr id="231" name="Google Shape;231;p29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2" name="Google Shape;23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1625" y="-482875"/>
            <a:ext cx="438075" cy="43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9"/>
          <p:cNvCxnSpPr/>
          <p:nvPr/>
        </p:nvCxnSpPr>
        <p:spPr>
          <a:xfrm flipH="1">
            <a:off x="2700000" y="2029250"/>
            <a:ext cx="1300500" cy="11679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29"/>
          <p:cNvCxnSpPr/>
          <p:nvPr/>
        </p:nvCxnSpPr>
        <p:spPr>
          <a:xfrm>
            <a:off x="5209500" y="2029250"/>
            <a:ext cx="1300500" cy="116790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9"/>
          <p:cNvSpPr txBox="1"/>
          <p:nvPr/>
        </p:nvSpPr>
        <p:spPr>
          <a:xfrm>
            <a:off x="7129850" y="1263250"/>
            <a:ext cx="159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– Efficiency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– Truthfulness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– Budget-Balance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7883" y="1459874"/>
            <a:ext cx="438075" cy="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Vickrey-Clarke-Groves (Second Price Auctions)</a:t>
            </a: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125" y="1349325"/>
            <a:ext cx="931750" cy="9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7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100" y="3206200"/>
            <a:ext cx="885400" cy="88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2067600" y="2504250"/>
            <a:ext cx="331200" cy="588717"/>
            <a:chOff x="2067600" y="2504250"/>
            <a:chExt cx="331200" cy="588717"/>
          </a:xfrm>
        </p:grpSpPr>
        <p:pic>
          <p:nvPicPr>
            <p:cNvPr id="251" name="Google Shape;25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2246" y="2831054"/>
              <a:ext cx="261897" cy="261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0"/>
            <p:cNvSpPr txBox="1"/>
            <p:nvPr/>
          </p:nvSpPr>
          <p:spPr>
            <a:xfrm>
              <a:off x="2067600" y="2504250"/>
              <a:ext cx="33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3" name="Google Shape;253;p30"/>
          <p:cNvCxnSpPr/>
          <p:nvPr/>
        </p:nvCxnSpPr>
        <p:spPr>
          <a:xfrm rot="10800000" flipH="1">
            <a:off x="2700000" y="2029250"/>
            <a:ext cx="1300500" cy="11679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4" name="Google Shape;2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883" y="1459874"/>
            <a:ext cx="438075" cy="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5679E-6 L 0.17378 -0.2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-12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20988E-6 L -0.33073 0.217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8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Price Prioritization</a:t>
            </a:r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262" name="Google Shape;262;p31"/>
          <p:cNvGrpSpPr/>
          <p:nvPr/>
        </p:nvGrpSpPr>
        <p:grpSpPr>
          <a:xfrm>
            <a:off x="3866313" y="2106675"/>
            <a:ext cx="1411375" cy="1387350"/>
            <a:chOff x="3558200" y="3023150"/>
            <a:chExt cx="1411375" cy="1387350"/>
          </a:xfrm>
        </p:grpSpPr>
        <p:pic>
          <p:nvPicPr>
            <p:cNvPr id="263" name="Google Shape;26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200" y="3023150"/>
              <a:ext cx="1411375" cy="1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6133" y="3453629"/>
              <a:ext cx="535508" cy="5263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31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1645200" y="127960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1645200" y="3494025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670950" y="127960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670950" y="3494025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31"/>
          <p:cNvGrpSpPr/>
          <p:nvPr/>
        </p:nvGrpSpPr>
        <p:grpSpPr>
          <a:xfrm>
            <a:off x="2411200" y="1832300"/>
            <a:ext cx="438075" cy="400200"/>
            <a:chOff x="2038500" y="2660575"/>
            <a:chExt cx="438075" cy="400200"/>
          </a:xfrm>
        </p:grpSpPr>
        <p:sp>
          <p:nvSpPr>
            <p:cNvPr id="270" name="Google Shape;270;p31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1" name="Google Shape;27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31"/>
          <p:cNvGrpSpPr/>
          <p:nvPr/>
        </p:nvGrpSpPr>
        <p:grpSpPr>
          <a:xfrm>
            <a:off x="2411200" y="3268525"/>
            <a:ext cx="438075" cy="400200"/>
            <a:chOff x="2038500" y="2660575"/>
            <a:chExt cx="438075" cy="400200"/>
          </a:xfrm>
        </p:grpSpPr>
        <p:sp>
          <p:nvSpPr>
            <p:cNvPr id="273" name="Google Shape;273;p31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4" name="Google Shape;274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31"/>
          <p:cNvGrpSpPr/>
          <p:nvPr/>
        </p:nvGrpSpPr>
        <p:grpSpPr>
          <a:xfrm>
            <a:off x="6294750" y="3268525"/>
            <a:ext cx="438075" cy="400200"/>
            <a:chOff x="2038500" y="2660575"/>
            <a:chExt cx="438075" cy="400200"/>
          </a:xfrm>
        </p:grpSpPr>
        <p:sp>
          <p:nvSpPr>
            <p:cNvPr id="276" name="Google Shape;276;p31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7" name="Google Shape;27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31"/>
          <p:cNvGrpSpPr/>
          <p:nvPr/>
        </p:nvGrpSpPr>
        <p:grpSpPr>
          <a:xfrm>
            <a:off x="6294750" y="1832300"/>
            <a:ext cx="438075" cy="400200"/>
            <a:chOff x="2038500" y="2660575"/>
            <a:chExt cx="438075" cy="400200"/>
          </a:xfrm>
        </p:grpSpPr>
        <p:sp>
          <p:nvSpPr>
            <p:cNvPr id="279" name="Google Shape;279;p31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0" name="Google Shape;28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1" name="Google Shape;281;p31"/>
          <p:cNvCxnSpPr/>
          <p:nvPr/>
        </p:nvCxnSpPr>
        <p:spPr>
          <a:xfrm>
            <a:off x="2816075" y="2161750"/>
            <a:ext cx="1059900" cy="33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31"/>
          <p:cNvCxnSpPr/>
          <p:nvPr/>
        </p:nvCxnSpPr>
        <p:spPr>
          <a:xfrm rot="10800000" flipH="1">
            <a:off x="2932100" y="3146075"/>
            <a:ext cx="1026600" cy="30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31"/>
          <p:cNvCxnSpPr/>
          <p:nvPr/>
        </p:nvCxnSpPr>
        <p:spPr>
          <a:xfrm flipH="1">
            <a:off x="5185175" y="2170013"/>
            <a:ext cx="1059900" cy="33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31"/>
          <p:cNvCxnSpPr/>
          <p:nvPr/>
        </p:nvCxnSpPr>
        <p:spPr>
          <a:xfrm rot="10800000">
            <a:off x="5152175" y="3139400"/>
            <a:ext cx="1092900" cy="33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Price Prioritization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763" y="1174200"/>
            <a:ext cx="3712466" cy="343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Price Prioritization</a:t>
            </a:r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Chained Flights</a:t>
            </a: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08" name="Google Shape;308;p34"/>
          <p:cNvGrpSpPr/>
          <p:nvPr/>
        </p:nvGrpSpPr>
        <p:grpSpPr>
          <a:xfrm>
            <a:off x="3866313" y="2106675"/>
            <a:ext cx="1411375" cy="1387350"/>
            <a:chOff x="3558200" y="3023150"/>
            <a:chExt cx="1411375" cy="1387350"/>
          </a:xfrm>
        </p:grpSpPr>
        <p:pic>
          <p:nvPicPr>
            <p:cNvPr id="309" name="Google Shape;30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200" y="3023150"/>
              <a:ext cx="1411375" cy="1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6133" y="3453629"/>
              <a:ext cx="535508" cy="5263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34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1875800" y="132735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09900" y="33648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4"/>
          <p:cNvGrpSpPr/>
          <p:nvPr/>
        </p:nvGrpSpPr>
        <p:grpSpPr>
          <a:xfrm>
            <a:off x="2641800" y="1880050"/>
            <a:ext cx="438075" cy="400200"/>
            <a:chOff x="2038500" y="2660575"/>
            <a:chExt cx="438075" cy="400200"/>
          </a:xfrm>
        </p:grpSpPr>
        <p:sp>
          <p:nvSpPr>
            <p:cNvPr id="314" name="Google Shape;314;p34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5" name="Google Shape;315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4"/>
          <p:cNvGrpSpPr/>
          <p:nvPr/>
        </p:nvGrpSpPr>
        <p:grpSpPr>
          <a:xfrm>
            <a:off x="1375900" y="3139388"/>
            <a:ext cx="438075" cy="400200"/>
            <a:chOff x="2038500" y="2660575"/>
            <a:chExt cx="438075" cy="400200"/>
          </a:xfrm>
        </p:grpSpPr>
        <p:sp>
          <p:nvSpPr>
            <p:cNvPr id="317" name="Google Shape;317;p34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8" name="Google Shape;31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9" name="Google Shape;319;p34"/>
          <p:cNvCxnSpPr/>
          <p:nvPr/>
        </p:nvCxnSpPr>
        <p:spPr>
          <a:xfrm>
            <a:off x="3089425" y="2153475"/>
            <a:ext cx="786600" cy="3396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34"/>
          <p:cNvCxnSpPr/>
          <p:nvPr/>
        </p:nvCxnSpPr>
        <p:spPr>
          <a:xfrm rot="10800000" flipH="1">
            <a:off x="1300375" y="2112075"/>
            <a:ext cx="704100" cy="9939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1" name="Google Shape;321;p34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670950" y="127960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670950" y="3494025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34"/>
          <p:cNvGrpSpPr/>
          <p:nvPr/>
        </p:nvGrpSpPr>
        <p:grpSpPr>
          <a:xfrm>
            <a:off x="6294750" y="3268525"/>
            <a:ext cx="438075" cy="400200"/>
            <a:chOff x="2038500" y="2660575"/>
            <a:chExt cx="438075" cy="400200"/>
          </a:xfrm>
        </p:grpSpPr>
        <p:sp>
          <p:nvSpPr>
            <p:cNvPr id="324" name="Google Shape;324;p34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5" name="Google Shape;325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4"/>
          <p:cNvGrpSpPr/>
          <p:nvPr/>
        </p:nvGrpSpPr>
        <p:grpSpPr>
          <a:xfrm>
            <a:off x="6294750" y="1832300"/>
            <a:ext cx="438075" cy="400200"/>
            <a:chOff x="2038500" y="2660575"/>
            <a:chExt cx="438075" cy="400200"/>
          </a:xfrm>
        </p:grpSpPr>
        <p:sp>
          <p:nvSpPr>
            <p:cNvPr id="327" name="Google Shape;327;p34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8" name="Google Shape;32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4"/>
          <p:cNvCxnSpPr/>
          <p:nvPr/>
        </p:nvCxnSpPr>
        <p:spPr>
          <a:xfrm flipH="1">
            <a:off x="5185175" y="2170013"/>
            <a:ext cx="1059900" cy="3315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34"/>
          <p:cNvCxnSpPr/>
          <p:nvPr/>
        </p:nvCxnSpPr>
        <p:spPr>
          <a:xfrm rot="10800000">
            <a:off x="5152175" y="3139400"/>
            <a:ext cx="1092900" cy="3393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Chained Flights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475913" y="2182875"/>
            <a:ext cx="1411375" cy="1387350"/>
            <a:chOff x="3558200" y="3023150"/>
            <a:chExt cx="1411375" cy="1387350"/>
          </a:xfrm>
        </p:grpSpPr>
        <p:pic>
          <p:nvPicPr>
            <p:cNvPr id="339" name="Google Shape;33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200" y="3023150"/>
              <a:ext cx="1411375" cy="1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6133" y="3453629"/>
              <a:ext cx="535508" cy="5263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35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2409200" y="247035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21338" y="36771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5"/>
          <p:cNvGrpSpPr/>
          <p:nvPr/>
        </p:nvGrpSpPr>
        <p:grpSpPr>
          <a:xfrm>
            <a:off x="3175200" y="3023050"/>
            <a:ext cx="438075" cy="400200"/>
            <a:chOff x="2038500" y="2660575"/>
            <a:chExt cx="438075" cy="400200"/>
          </a:xfrm>
        </p:grpSpPr>
        <p:sp>
          <p:nvSpPr>
            <p:cNvPr id="344" name="Google Shape;344;p35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5" name="Google Shape;345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35"/>
          <p:cNvGrpSpPr/>
          <p:nvPr/>
        </p:nvGrpSpPr>
        <p:grpSpPr>
          <a:xfrm>
            <a:off x="1387338" y="3451688"/>
            <a:ext cx="438075" cy="400200"/>
            <a:chOff x="2038500" y="2660575"/>
            <a:chExt cx="438075" cy="400200"/>
          </a:xfrm>
        </p:grpSpPr>
        <p:sp>
          <p:nvSpPr>
            <p:cNvPr id="347" name="Google Shape;347;p35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8" name="Google Shape;348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9" name="Google Shape;349;p35"/>
          <p:cNvCxnSpPr/>
          <p:nvPr/>
        </p:nvCxnSpPr>
        <p:spPr>
          <a:xfrm>
            <a:off x="3489400" y="2848225"/>
            <a:ext cx="814200" cy="93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5"/>
          <p:cNvCxnSpPr/>
          <p:nvPr/>
        </p:nvCxnSpPr>
        <p:spPr>
          <a:xfrm rot="10800000" flipH="1">
            <a:off x="1921575" y="3154800"/>
            <a:ext cx="608100" cy="2742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1" name="Google Shape;351;p35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7356750" y="2498800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5"/>
          <p:cNvGrpSpPr/>
          <p:nvPr/>
        </p:nvGrpSpPr>
        <p:grpSpPr>
          <a:xfrm>
            <a:off x="6980550" y="3051500"/>
            <a:ext cx="438075" cy="400200"/>
            <a:chOff x="2038500" y="2660575"/>
            <a:chExt cx="438075" cy="400200"/>
          </a:xfrm>
        </p:grpSpPr>
        <p:sp>
          <p:nvSpPr>
            <p:cNvPr id="353" name="Google Shape;353;p35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4" name="Google Shape;35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5" name="Google Shape;355;p35"/>
          <p:cNvCxnSpPr/>
          <p:nvPr/>
        </p:nvCxnSpPr>
        <p:spPr>
          <a:xfrm rot="10800000">
            <a:off x="6076200" y="2865775"/>
            <a:ext cx="1010400" cy="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6" name="Google Shape;356;p35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815138" y="14938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5"/>
          <p:cNvGrpSpPr/>
          <p:nvPr/>
        </p:nvGrpSpPr>
        <p:grpSpPr>
          <a:xfrm>
            <a:off x="1581138" y="1268388"/>
            <a:ext cx="438075" cy="400200"/>
            <a:chOff x="2038500" y="2660575"/>
            <a:chExt cx="438075" cy="400200"/>
          </a:xfrm>
        </p:grpSpPr>
        <p:sp>
          <p:nvSpPr>
            <p:cNvPr id="358" name="Google Shape;358;p35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9" name="Google Shape;359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0" name="Google Shape;360;p35"/>
          <p:cNvCxnSpPr/>
          <p:nvPr/>
        </p:nvCxnSpPr>
        <p:spPr>
          <a:xfrm>
            <a:off x="1697925" y="2120350"/>
            <a:ext cx="778500" cy="4140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Backpressure Prioritization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4475913" y="2182875"/>
            <a:ext cx="1411375" cy="1387350"/>
            <a:chOff x="3558200" y="3023150"/>
            <a:chExt cx="1411375" cy="1387350"/>
          </a:xfrm>
        </p:grpSpPr>
        <p:pic>
          <p:nvPicPr>
            <p:cNvPr id="369" name="Google Shape;36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200" y="3023150"/>
              <a:ext cx="1411375" cy="1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6133" y="3453629"/>
              <a:ext cx="535508" cy="5263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p36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2409200" y="247035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21338" y="36771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6"/>
          <p:cNvGrpSpPr/>
          <p:nvPr/>
        </p:nvGrpSpPr>
        <p:grpSpPr>
          <a:xfrm>
            <a:off x="3175200" y="3023050"/>
            <a:ext cx="438075" cy="400200"/>
            <a:chOff x="2038500" y="2660575"/>
            <a:chExt cx="438075" cy="400200"/>
          </a:xfrm>
        </p:grpSpPr>
        <p:sp>
          <p:nvSpPr>
            <p:cNvPr id="374" name="Google Shape;374;p36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5" name="Google Shape;37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36"/>
          <p:cNvGrpSpPr/>
          <p:nvPr/>
        </p:nvGrpSpPr>
        <p:grpSpPr>
          <a:xfrm>
            <a:off x="1387338" y="3451688"/>
            <a:ext cx="438075" cy="400200"/>
            <a:chOff x="2038500" y="2660575"/>
            <a:chExt cx="438075" cy="400200"/>
          </a:xfrm>
        </p:grpSpPr>
        <p:sp>
          <p:nvSpPr>
            <p:cNvPr id="377" name="Google Shape;377;p36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8" name="Google Shape;378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9" name="Google Shape;379;p36"/>
          <p:cNvCxnSpPr/>
          <p:nvPr/>
        </p:nvCxnSpPr>
        <p:spPr>
          <a:xfrm>
            <a:off x="3489400" y="2848225"/>
            <a:ext cx="814200" cy="93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36"/>
          <p:cNvCxnSpPr/>
          <p:nvPr/>
        </p:nvCxnSpPr>
        <p:spPr>
          <a:xfrm rot="10800000" flipH="1">
            <a:off x="1921575" y="3154800"/>
            <a:ext cx="608100" cy="2742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1" name="Google Shape;381;p36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7356750" y="2498800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6"/>
          <p:cNvGrpSpPr/>
          <p:nvPr/>
        </p:nvGrpSpPr>
        <p:grpSpPr>
          <a:xfrm>
            <a:off x="6980550" y="3051500"/>
            <a:ext cx="438075" cy="400200"/>
            <a:chOff x="2038500" y="2660575"/>
            <a:chExt cx="438075" cy="400200"/>
          </a:xfrm>
        </p:grpSpPr>
        <p:sp>
          <p:nvSpPr>
            <p:cNvPr id="383" name="Google Shape;383;p36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4" name="Google Shape;38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5" name="Google Shape;385;p36"/>
          <p:cNvCxnSpPr/>
          <p:nvPr/>
        </p:nvCxnSpPr>
        <p:spPr>
          <a:xfrm rot="10800000">
            <a:off x="6076200" y="2865775"/>
            <a:ext cx="1010400" cy="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6" name="Google Shape;386;p36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815138" y="14938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36"/>
          <p:cNvGrpSpPr/>
          <p:nvPr/>
        </p:nvGrpSpPr>
        <p:grpSpPr>
          <a:xfrm>
            <a:off x="1581138" y="1268388"/>
            <a:ext cx="438075" cy="400200"/>
            <a:chOff x="2038500" y="2660575"/>
            <a:chExt cx="438075" cy="400200"/>
          </a:xfrm>
        </p:grpSpPr>
        <p:sp>
          <p:nvSpPr>
            <p:cNvPr id="388" name="Google Shape;388;p36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9" name="Google Shape;389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0" name="Google Shape;390;p36"/>
          <p:cNvCxnSpPr/>
          <p:nvPr/>
        </p:nvCxnSpPr>
        <p:spPr>
          <a:xfrm>
            <a:off x="1697925" y="2120350"/>
            <a:ext cx="778500" cy="4140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Backpressure Prioritization</a:t>
            </a:r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98" name="Google Shape;398;p37"/>
          <p:cNvGrpSpPr/>
          <p:nvPr/>
        </p:nvGrpSpPr>
        <p:grpSpPr>
          <a:xfrm>
            <a:off x="4475913" y="2182875"/>
            <a:ext cx="1411375" cy="1387350"/>
            <a:chOff x="3558200" y="3023150"/>
            <a:chExt cx="1411375" cy="1387350"/>
          </a:xfrm>
        </p:grpSpPr>
        <p:pic>
          <p:nvPicPr>
            <p:cNvPr id="399" name="Google Shape;39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200" y="3023150"/>
              <a:ext cx="1411375" cy="138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6133" y="3453629"/>
              <a:ext cx="535508" cy="5263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37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2409200" y="2470350"/>
            <a:ext cx="827874" cy="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621338" y="36771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7"/>
          <p:cNvGrpSpPr/>
          <p:nvPr/>
        </p:nvGrpSpPr>
        <p:grpSpPr>
          <a:xfrm>
            <a:off x="3175200" y="3023050"/>
            <a:ext cx="438075" cy="400200"/>
            <a:chOff x="2038500" y="2660575"/>
            <a:chExt cx="438075" cy="400200"/>
          </a:xfrm>
        </p:grpSpPr>
        <p:sp>
          <p:nvSpPr>
            <p:cNvPr id="404" name="Google Shape;404;p37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5" name="Google Shape;405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37"/>
          <p:cNvGrpSpPr/>
          <p:nvPr/>
        </p:nvGrpSpPr>
        <p:grpSpPr>
          <a:xfrm>
            <a:off x="1387338" y="3451688"/>
            <a:ext cx="438075" cy="400200"/>
            <a:chOff x="2038500" y="2660575"/>
            <a:chExt cx="438075" cy="400200"/>
          </a:xfrm>
        </p:grpSpPr>
        <p:sp>
          <p:nvSpPr>
            <p:cNvPr id="407" name="Google Shape;407;p37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8" name="Google Shape;40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9" name="Google Shape;409;p37"/>
          <p:cNvCxnSpPr/>
          <p:nvPr/>
        </p:nvCxnSpPr>
        <p:spPr>
          <a:xfrm>
            <a:off x="3489400" y="2848225"/>
            <a:ext cx="814200" cy="93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37"/>
          <p:cNvCxnSpPr/>
          <p:nvPr/>
        </p:nvCxnSpPr>
        <p:spPr>
          <a:xfrm rot="10800000" flipH="1">
            <a:off x="1921575" y="3154800"/>
            <a:ext cx="608100" cy="2742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1" name="Google Shape;411;p37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7356750" y="2498800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7"/>
          <p:cNvGrpSpPr/>
          <p:nvPr/>
        </p:nvGrpSpPr>
        <p:grpSpPr>
          <a:xfrm>
            <a:off x="6980550" y="3051500"/>
            <a:ext cx="438075" cy="400200"/>
            <a:chOff x="2038500" y="2660575"/>
            <a:chExt cx="438075" cy="400200"/>
          </a:xfrm>
        </p:grpSpPr>
        <p:sp>
          <p:nvSpPr>
            <p:cNvPr id="413" name="Google Shape;413;p37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4" name="Google Shape;41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5" name="Google Shape;415;p37"/>
          <p:cNvCxnSpPr/>
          <p:nvPr/>
        </p:nvCxnSpPr>
        <p:spPr>
          <a:xfrm rot="10800000">
            <a:off x="6076200" y="2865775"/>
            <a:ext cx="1010400" cy="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6" name="Google Shape;416;p37"/>
          <p:cNvPicPr preferRelativeResize="0"/>
          <p:nvPr/>
        </p:nvPicPr>
        <p:blipFill rotWithShape="1">
          <a:blip r:embed="rId5">
            <a:alphaModFix/>
          </a:blip>
          <a:srcRect l="7770" t="-430" r="7770" b="16049"/>
          <a:stretch/>
        </p:blipFill>
        <p:spPr>
          <a:xfrm>
            <a:off x="815138" y="1493888"/>
            <a:ext cx="827874" cy="8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7"/>
          <p:cNvGrpSpPr/>
          <p:nvPr/>
        </p:nvGrpSpPr>
        <p:grpSpPr>
          <a:xfrm>
            <a:off x="1581138" y="1268388"/>
            <a:ext cx="438075" cy="400200"/>
            <a:chOff x="2038500" y="2660575"/>
            <a:chExt cx="438075" cy="400200"/>
          </a:xfrm>
        </p:grpSpPr>
        <p:sp>
          <p:nvSpPr>
            <p:cNvPr id="418" name="Google Shape;418;p37"/>
            <p:cNvSpPr txBox="1"/>
            <p:nvPr/>
          </p:nvSpPr>
          <p:spPr>
            <a:xfrm>
              <a:off x="2087175" y="2660575"/>
              <a:ext cx="38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9" name="Google Shape;419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8500" y="2665975"/>
              <a:ext cx="389400" cy="389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0" name="Google Shape;420;p37"/>
          <p:cNvCxnSpPr/>
          <p:nvPr/>
        </p:nvCxnSpPr>
        <p:spPr>
          <a:xfrm>
            <a:off x="1697925" y="2120350"/>
            <a:ext cx="778500" cy="4140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Backpressure Prioritization</a:t>
            </a: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27" name="Google Shape;427;p38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763" y="1174200"/>
            <a:ext cx="3712466" cy="343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4" name="Google Shape;434;p39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40" name="Google Shape;44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considerations: </a:t>
            </a:r>
            <a:r>
              <a:rPr lang="en" b="1"/>
              <a:t>Efficiency</a:t>
            </a:r>
            <a:r>
              <a:rPr lang="en"/>
              <a:t> and </a:t>
            </a:r>
            <a:r>
              <a:rPr lang="en" b="1"/>
              <a:t>Fairness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Tested on 4 scenarios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Costs randomly assigned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3" name="Google Shape;443;p40"/>
          <p:cNvSpPr/>
          <p:nvPr/>
        </p:nvSpPr>
        <p:spPr>
          <a:xfrm>
            <a:off x="5706725" y="2004400"/>
            <a:ext cx="1905000" cy="7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2x2 of the scenarios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49" name="Google Shape;44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considerations: </a:t>
            </a:r>
            <a:r>
              <a:rPr lang="en" b="1"/>
              <a:t>Efficiency</a:t>
            </a:r>
            <a:r>
              <a:rPr lang="en"/>
              <a:t> and </a:t>
            </a:r>
            <a:r>
              <a:rPr lang="en" b="1"/>
              <a:t>Fairness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 respect to delay: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Efficiency: minimize delay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Fairness: minimize standard deviation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399" y="1790600"/>
            <a:ext cx="1789075" cy="1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175" y="2448086"/>
            <a:ext cx="1285525" cy="8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873" y="5267598"/>
            <a:ext cx="2810050" cy="9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41"/>
          <p:cNvGrpSpPr/>
          <p:nvPr/>
        </p:nvGrpSpPr>
        <p:grpSpPr>
          <a:xfrm>
            <a:off x="5794923" y="3534748"/>
            <a:ext cx="2696027" cy="972577"/>
            <a:chOff x="5587885" y="3689048"/>
            <a:chExt cx="2696027" cy="972577"/>
          </a:xfrm>
        </p:grpSpPr>
        <p:pic>
          <p:nvPicPr>
            <p:cNvPr id="456" name="Google Shape;456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7885" y="3689048"/>
              <a:ext cx="2696027" cy="5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27237" y="4361850"/>
              <a:ext cx="1217325" cy="299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</a:t>
            </a:r>
            <a:endParaRPr/>
          </a:p>
        </p:txBody>
      </p:sp>
      <p:sp>
        <p:nvSpPr>
          <p:cNvPr id="463" name="Google Shape;463;p42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64" name="Google Shape;464;p42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5" name="Google Shape;4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00" y="938225"/>
            <a:ext cx="1690849" cy="14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950" y="2805675"/>
            <a:ext cx="2075628" cy="18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375" y="744649"/>
            <a:ext cx="2189220" cy="19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625" y="2956100"/>
            <a:ext cx="1690849" cy="14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2"/>
          <p:cNvSpPr txBox="1"/>
          <p:nvPr/>
        </p:nvSpPr>
        <p:spPr>
          <a:xfrm>
            <a:off x="3553250" y="1358350"/>
            <a:ext cx="9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4886750" y="1374925"/>
            <a:ext cx="12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bimodal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3379300" y="3569800"/>
            <a:ext cx="9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Crossing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4870175" y="3735450"/>
            <a:ext cx="9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Hub and Spoke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Metrics</a:t>
            </a:r>
            <a:endParaRPr/>
          </a:p>
        </p:txBody>
      </p:sp>
      <p:sp>
        <p:nvSpPr>
          <p:cNvPr id="478" name="Google Shape;478;p43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79" name="Google Shape;479;p43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0" name="Google Shape;480;p43"/>
          <p:cNvSpPr txBox="1"/>
          <p:nvPr/>
        </p:nvSpPr>
        <p:spPr>
          <a:xfrm>
            <a:off x="1615100" y="1149350"/>
            <a:ext cx="9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Efficiency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3"/>
          <p:cNvSpPr txBox="1"/>
          <p:nvPr/>
        </p:nvSpPr>
        <p:spPr>
          <a:xfrm>
            <a:off x="6319625" y="1149350"/>
            <a:ext cx="9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Fairness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1109875" y="3006575"/>
            <a:ext cx="113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1615100" y="2860675"/>
            <a:ext cx="199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Weighted Efficiency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5908950" y="2860675"/>
            <a:ext cx="165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Weighted Fairness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50" y="1774025"/>
            <a:ext cx="1409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963" y="1712113"/>
            <a:ext cx="34004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800" y="3669600"/>
            <a:ext cx="18288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925" y="3531488"/>
            <a:ext cx="3829050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43"/>
          <p:cNvCxnSpPr/>
          <p:nvPr/>
        </p:nvCxnSpPr>
        <p:spPr>
          <a:xfrm>
            <a:off x="3014250" y="3973450"/>
            <a:ext cx="220800" cy="2649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90" name="Google Shape;490;p43"/>
          <p:cNvCxnSpPr/>
          <p:nvPr/>
        </p:nvCxnSpPr>
        <p:spPr>
          <a:xfrm>
            <a:off x="7396925" y="3973450"/>
            <a:ext cx="220800" cy="2649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Results</a:t>
            </a:r>
            <a:endParaRPr/>
          </a:p>
        </p:txBody>
      </p:sp>
      <p:sp>
        <p:nvSpPr>
          <p:cNvPr id="496" name="Google Shape;496;p44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97" name="Google Shape;497;p44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8" name="Google Shape;4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268775"/>
            <a:ext cx="7543798" cy="171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924036"/>
            <a:ext cx="7543798" cy="174966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4"/>
          <p:cNvSpPr txBox="1"/>
          <p:nvPr/>
        </p:nvSpPr>
        <p:spPr>
          <a:xfrm>
            <a:off x="1590100" y="985488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3359275" y="985500"/>
            <a:ext cx="110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Bimodal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5164800" y="985500"/>
            <a:ext cx="10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Crossing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6828700" y="985500"/>
            <a:ext cx="13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Hub and Spoke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 rot="10800000" flipH="1">
            <a:off x="5688150" y="1876300"/>
            <a:ext cx="220800" cy="2649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05" name="Google Shape;505;p44"/>
          <p:cNvCxnSpPr/>
          <p:nvPr/>
        </p:nvCxnSpPr>
        <p:spPr>
          <a:xfrm rot="10800000" flipH="1">
            <a:off x="5572950" y="3704650"/>
            <a:ext cx="220800" cy="2649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06" name="Google Shape;506;p44"/>
          <p:cNvSpPr/>
          <p:nvPr/>
        </p:nvSpPr>
        <p:spPr>
          <a:xfrm>
            <a:off x="5908950" y="0"/>
            <a:ext cx="1515600" cy="679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math for percent change?</a:t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 rot="-5400000">
            <a:off x="-140075" y="3372700"/>
            <a:ext cx="1716900" cy="6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Metrics</a:t>
            </a:r>
            <a:endParaRPr/>
          </a:p>
        </p:txBody>
      </p:sp>
      <p:sp>
        <p:nvSpPr>
          <p:cNvPr id="508" name="Google Shape;508;p44"/>
          <p:cNvSpPr/>
          <p:nvPr/>
        </p:nvSpPr>
        <p:spPr>
          <a:xfrm rot="-5400000">
            <a:off x="-199550" y="1633225"/>
            <a:ext cx="1716900" cy="6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Metrics</a:t>
            </a: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-993000" y="1343350"/>
            <a:ext cx="1515600" cy="1679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 the order? Weighted is technically more in line with our proposal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Metrics</a:t>
            </a:r>
            <a:endParaRPr/>
          </a:p>
        </p:txBody>
      </p:sp>
      <p:sp>
        <p:nvSpPr>
          <p:cNvPr id="515" name="Google Shape;515;p4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16" name="Google Shape;51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 have multiple flights - ensure operator fairness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17" name="Google Shape;517;p45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18" name="Google Shape;5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00" y="1778863"/>
            <a:ext cx="2171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13" y="1898088"/>
            <a:ext cx="27717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97" y="3310931"/>
            <a:ext cx="4158701" cy="67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3375588"/>
            <a:ext cx="4208950" cy="7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Results</a:t>
            </a:r>
            <a:endParaRPr/>
          </a:p>
        </p:txBody>
      </p:sp>
      <p:sp>
        <p:nvSpPr>
          <p:cNvPr id="527" name="Google Shape;527;p46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28" name="Google Shape;528;p46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75" y="1170113"/>
            <a:ext cx="7382871" cy="34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35" name="Google Shape;535;p47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42" name="Google Shape;542;p48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43" name="Google Shape;543;p48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protocols prioritize different agents?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Normally assume equal WTP - not true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Auctions are a private and efficient way to determine airspace resources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and Goals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determine which flight should get priority when a sector is contested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Properties we like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Economic Efficiency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Ex post rationality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Fairness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Contributions and Goals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make two key contributions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Chained flight auctions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Cost-aware congestion management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72458" y="4730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Setup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411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define the grid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Equal sized sectors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Capacity 1 every sector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control by entry/exit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replanning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2"/>
          </p:nvPr>
        </p:nvSpPr>
        <p:spPr>
          <a:xfrm>
            <a:off x="3235050" y="4768825"/>
            <a:ext cx="2673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81" y="854600"/>
            <a:ext cx="3710718" cy="3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4EAF5"/>
      </a:accent1>
      <a:accent2>
        <a:srgbClr val="5F37EF"/>
      </a:accent2>
      <a:accent3>
        <a:srgbClr val="78909C"/>
      </a:accent3>
      <a:accent4>
        <a:srgbClr val="A31E34"/>
      </a:accent4>
      <a:accent5>
        <a:srgbClr val="3C9FF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Macintosh PowerPoint</Application>
  <PresentationFormat>On-screen Show (16:9)</PresentationFormat>
  <Paragraphs>209</Paragraphs>
  <Slides>36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Roboto</vt:lpstr>
      <vt:lpstr>Simple Light</vt:lpstr>
      <vt:lpstr>Cost-Aware Congestion Management Protocols for Advanced Air Mobility</vt:lpstr>
      <vt:lpstr>Introduction</vt:lpstr>
      <vt:lpstr>Problem</vt:lpstr>
      <vt:lpstr>Problem</vt:lpstr>
      <vt:lpstr>Contributions and Goals</vt:lpstr>
      <vt:lpstr>Contributions and Goals </vt:lpstr>
      <vt:lpstr>Outline</vt:lpstr>
      <vt:lpstr>Formulation</vt:lpstr>
      <vt:lpstr>Grid Setup</vt:lpstr>
      <vt:lpstr>Grid Setup</vt:lpstr>
      <vt:lpstr>Existing Protocol </vt:lpstr>
      <vt:lpstr>Current Prioritization Methods</vt:lpstr>
      <vt:lpstr>Methods</vt:lpstr>
      <vt:lpstr>A Scenario</vt:lpstr>
      <vt:lpstr>PowerPoint Presentation</vt:lpstr>
      <vt:lpstr>Cost Aware Prioritization Methods </vt:lpstr>
      <vt:lpstr>Vickrey-Clarke-Groves (Second Price Auctions)</vt:lpstr>
      <vt:lpstr>Vickrey-Clarke-Groves (Second Price Auctions)</vt:lpstr>
      <vt:lpstr>Second Price Prioritization</vt:lpstr>
      <vt:lpstr>Second Price Prioritization</vt:lpstr>
      <vt:lpstr>Second Price Prioritization</vt:lpstr>
      <vt:lpstr>Chained Flights</vt:lpstr>
      <vt:lpstr>Chained Flights</vt:lpstr>
      <vt:lpstr>Second Backpressure Prioritization</vt:lpstr>
      <vt:lpstr>Second Backpressure Prioritization</vt:lpstr>
      <vt:lpstr>Second Backpressure Prioritization</vt:lpstr>
      <vt:lpstr>Results</vt:lpstr>
      <vt:lpstr>Methodology</vt:lpstr>
      <vt:lpstr>Methodology</vt:lpstr>
      <vt:lpstr>Scenarios</vt:lpstr>
      <vt:lpstr>System Metrics</vt:lpstr>
      <vt:lpstr>System Results</vt:lpstr>
      <vt:lpstr>Operator Metrics</vt:lpstr>
      <vt:lpstr>Operator Results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Cost-Aware Congestion Management Protocols for Advanced Air Mobility</dc:title>
  <cp:lastModifiedBy>Victor Qin</cp:lastModifiedBy>
  <cp:revision>1</cp:revision>
  <dcterms:modified xsi:type="dcterms:W3CDTF">2022-06-09T18:50:52Z</dcterms:modified>
</cp:coreProperties>
</file>